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90" r:id="rId3"/>
    <p:sldId id="279" r:id="rId4"/>
    <p:sldId id="291" r:id="rId5"/>
    <p:sldId id="292" r:id="rId6"/>
    <p:sldId id="293" r:id="rId7"/>
    <p:sldId id="294" r:id="rId8"/>
    <p:sldId id="280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7" r:id="rId21"/>
    <p:sldId id="308" r:id="rId22"/>
    <p:sldId id="309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7" r:id="rId39"/>
    <p:sldId id="326" r:id="rId40"/>
    <p:sldId id="328" r:id="rId41"/>
    <p:sldId id="330" r:id="rId42"/>
    <p:sldId id="329" r:id="rId43"/>
    <p:sldId id="338" r:id="rId44"/>
    <p:sldId id="339" r:id="rId45"/>
    <p:sldId id="331" r:id="rId46"/>
    <p:sldId id="332" r:id="rId47"/>
    <p:sldId id="333" r:id="rId48"/>
    <p:sldId id="334" r:id="rId49"/>
    <p:sldId id="335" r:id="rId50"/>
    <p:sldId id="336" r:id="rId51"/>
    <p:sldId id="337" r:id="rId52"/>
  </p:sldIdLst>
  <p:sldSz cx="12192000" cy="6858000"/>
  <p:notesSz cx="6858000" cy="9144000"/>
  <p:embeddedFontLs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B1B1B1"/>
    <a:srgbClr val="CFCFCF"/>
    <a:srgbClr val="6B6B6B"/>
    <a:srgbClr val="FF9B9B"/>
    <a:srgbClr val="EC6044"/>
    <a:srgbClr val="F6CBCD"/>
    <a:srgbClr val="FFFFFF"/>
    <a:srgbClr val="99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39F4D-77B9-4155-85A9-E167998BCD73}" v="638" dt="2021-02-18T17:31:11.990"/>
    <p1510:client id="{0897AE9F-70AB-B000-EF04-12AD3436EE5E}" v="307" dt="2021-02-25T03:49:57.249"/>
    <p1510:client id="{1E67974C-972C-73AF-4157-60733522F735}" v="3" dt="2021-02-22T06:06:36.377"/>
    <p1510:client id="{248877CA-7DDF-E090-9C45-E3BE45BFE410}" v="355" dt="2021-02-08T07:30:22.401"/>
    <p1510:client id="{2668F611-1721-5038-C240-B47A40902275}" v="26" dt="2021-02-25T03:37:49.686"/>
    <p1510:client id="{346F3A17-26A0-4934-B69D-9611B82ED265}" v="152" dt="2021-02-05T00:04:28.591"/>
    <p1510:client id="{4F639843-A85B-8591-414F-2B11D6A363C4}" v="38" dt="2021-02-04T10:39:17.052"/>
    <p1510:client id="{6873B39F-A07B-B000-D99B-8D8159509BC2}" v="4679" dt="2021-03-12T07:17:04.548"/>
    <p1510:client id="{8DB6AD9F-9086-B000-EF04-15676E92DB2D}" v="41" dt="2021-02-22T10:46:34.136"/>
    <p1510:client id="{8FC5EAA0-A29F-ECA7-C656-A9ECFBEB7A9B}" v="4729" dt="2021-02-04T18:16:56.343"/>
    <p1510:client id="{AEC1A72E-DA23-FED1-A404-68BD51833C93}" v="1" dt="2021-02-08T04:05:46.721"/>
    <p1510:client id="{B676E07C-BD62-48B8-83B4-52D2BEB472A1}" v="1193" dt="2021-02-22T05:34:08.038"/>
    <p1510:client id="{D329F9E2-F47C-9C5C-7F6D-6ED8EC9947AA}" v="1974" dt="2021-02-18T17:31:14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2" autoAdjust="0"/>
    <p:restoredTop sz="95135" autoAdjust="0"/>
  </p:normalViewPr>
  <p:slideViewPr>
    <p:cSldViewPr snapToGrid="0" showGuides="1">
      <p:cViewPr varScale="1">
        <p:scale>
          <a:sx n="82" d="100"/>
          <a:sy n="82" d="100"/>
        </p:scale>
        <p:origin x="60" y="14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0"/>
          <c:order val="10"/>
          <c:tx>
            <c:strRef>
              <c:f>Sheet1!$L$3</c:f>
              <c:strCache>
                <c:ptCount val="1"/>
                <c:pt idx="0">
                  <c:v>AI-Score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cat>
            <c:strRef>
              <c:f>Sheet1!$A$4:$A$10</c:f>
              <c:strCache>
                <c:ptCount val="7"/>
                <c:pt idx="0">
                  <c:v>Huawei P20 Pro: Kirin 970</c:v>
                </c:pt>
                <c:pt idx="1">
                  <c:v>OnePlus 6: Snapdragon 845/DSP</c:v>
                </c:pt>
                <c:pt idx="2">
                  <c:v>HTC U12+: Snapdragon 845</c:v>
                </c:pt>
                <c:pt idx="3">
                  <c:v>Galaxy S9+: Exynos 9810 Octa</c:v>
                </c:pt>
                <c:pt idx="4">
                  <c:v>Galaxy S8: Exynos 8895 Octa</c:v>
                </c:pt>
                <c:pt idx="5">
                  <c:v>Motorola Z2 Forse: Snapdragon 835</c:v>
                </c:pt>
                <c:pt idx="6">
                  <c:v>Pixel C: Nvidia Tegra X1</c:v>
                </c:pt>
              </c:strCache>
            </c:strRef>
          </c:cat>
          <c:val>
            <c:numRef>
              <c:f>Sheet1!$L$4:$L$10</c:f>
              <c:numCache>
                <c:formatCode>General</c:formatCode>
                <c:ptCount val="7"/>
                <c:pt idx="0">
                  <c:v>6519</c:v>
                </c:pt>
                <c:pt idx="1">
                  <c:v>2053</c:v>
                </c:pt>
                <c:pt idx="2">
                  <c:v>1708</c:v>
                </c:pt>
                <c:pt idx="3">
                  <c:v>1628</c:v>
                </c:pt>
                <c:pt idx="4">
                  <c:v>1413</c:v>
                </c:pt>
                <c:pt idx="5">
                  <c:v>1384</c:v>
                </c:pt>
                <c:pt idx="6">
                  <c:v>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1-47BF-9540-AC17143B37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969824"/>
        <c:axId val="16895984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Sheet1!$B$4:$B$10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1C1-47BF-9540-AC17143B378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Sheet1!$C$4:$C$10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1C1-47BF-9540-AC17143B378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Sheet1!$D$4:$D$10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1C1-47BF-9540-AC17143B378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Sheet1!$E$4:$E$10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E1C1-47BF-9540-AC17143B378C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Sheet1!$F$4:$F$10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E1C1-47BF-9540-AC17143B378C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Sheet1!$G$4:$G$10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E1C1-47BF-9540-AC17143B378C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Sheet1!$H$4:$H$10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E1C1-47BF-9540-AC17143B378C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Sheet1!$I$4:$I$10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E1C1-47BF-9540-AC17143B378C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Sheet1!$J$4:$J$10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E1C1-47BF-9540-AC17143B378C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Sheet1!$A$4:$A$10</c15:sqref>
                        </c15:formulaRef>
                      </c:ext>
                    </c:extLst>
                    <c:strCache>
                      <c:ptCount val="7"/>
                      <c:pt idx="0">
                        <c:v>Huawei P20 Pro: Kirin 970</c:v>
                      </c:pt>
                      <c:pt idx="1">
                        <c:v>OnePlus 6: Snapdragon 845/DSP</c:v>
                      </c:pt>
                      <c:pt idx="2">
                        <c:v>HTC U12+: Snapdragon 845</c:v>
                      </c:pt>
                      <c:pt idx="3">
                        <c:v>Galaxy S9+: Exynos 9810 Octa</c:v>
                      </c:pt>
                      <c:pt idx="4">
                        <c:v>Galaxy S8: Exynos 8895 Octa</c:v>
                      </c:pt>
                      <c:pt idx="5">
                        <c:v>Motorola Z2 Forse: Snapdragon 835</c:v>
                      </c:pt>
                      <c:pt idx="6">
                        <c:v>Pixel C: Nvidia Tegra X1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Sheet1!$K$4:$K$10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E1C1-47BF-9540-AC17143B378C}"/>
                  </c:ext>
                </c:extLst>
              </c15:ser>
            </c15:filteredBarSeries>
          </c:ext>
        </c:extLst>
      </c:barChart>
      <c:catAx>
        <c:axId val="16896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959840"/>
        <c:crosses val="autoZero"/>
        <c:auto val="1"/>
        <c:lblAlgn val="ctr"/>
        <c:lblOffset val="100"/>
        <c:noMultiLvlLbl val="0"/>
      </c:catAx>
      <c:valAx>
        <c:axId val="16895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500" dirty="0">
                    <a:solidFill>
                      <a:schemeClr val="tx2"/>
                    </a:solidFill>
                  </a:rPr>
                  <a:t>AI-Score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96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dirty="0"/>
              <a:t>Benchmark Result</a:t>
            </a:r>
          </a:p>
        </c:rich>
      </c:tx>
      <c:layout>
        <c:manualLayout>
          <c:xMode val="edge"/>
          <c:yMode val="edge"/>
          <c:x val="0.3635069245833874"/>
          <c:y val="1.9918491064619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1636054058233556"/>
          <c:y val="0.16455983065813556"/>
          <c:w val="0.72137935001191422"/>
          <c:h val="0.7108039510883451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Test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160</c:v>
                </c:pt>
                <c:pt idx="1">
                  <c:v>149</c:v>
                </c:pt>
                <c:pt idx="2">
                  <c:v>135</c:v>
                </c:pt>
                <c:pt idx="3">
                  <c:v>21</c:v>
                </c:pt>
                <c:pt idx="4">
                  <c:v>65</c:v>
                </c:pt>
                <c:pt idx="5">
                  <c:v>97</c:v>
                </c:pt>
                <c:pt idx="6">
                  <c:v>102</c:v>
                </c:pt>
                <c:pt idx="7">
                  <c:v>119</c:v>
                </c:pt>
                <c:pt idx="8">
                  <c:v>115</c:v>
                </c:pt>
                <c:pt idx="9">
                  <c:v>110</c:v>
                </c:pt>
                <c:pt idx="10">
                  <c:v>139</c:v>
                </c:pt>
                <c:pt idx="1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0-4D98-B68F-069455E3113B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Test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132</c:v>
                </c:pt>
                <c:pt idx="1">
                  <c:v>1247</c:v>
                </c:pt>
                <c:pt idx="2">
                  <c:v>742</c:v>
                </c:pt>
                <c:pt idx="3">
                  <c:v>439</c:v>
                </c:pt>
                <c:pt idx="4">
                  <c:v>661</c:v>
                </c:pt>
                <c:pt idx="5">
                  <c:v>855</c:v>
                </c:pt>
                <c:pt idx="6">
                  <c:v>925</c:v>
                </c:pt>
                <c:pt idx="7">
                  <c:v>839</c:v>
                </c:pt>
                <c:pt idx="8">
                  <c:v>1025</c:v>
                </c:pt>
                <c:pt idx="9">
                  <c:v>1055</c:v>
                </c:pt>
                <c:pt idx="10">
                  <c:v>1810</c:v>
                </c:pt>
                <c:pt idx="11">
                  <c:v>1383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0-4D98-B68F-069455E3113B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Test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Sheet1!$D$3:$D$14</c:f>
              <c:numCache>
                <c:formatCode>General</c:formatCode>
                <c:ptCount val="12"/>
                <c:pt idx="0">
                  <c:v>2586</c:v>
                </c:pt>
                <c:pt idx="1">
                  <c:v>1580</c:v>
                </c:pt>
                <c:pt idx="2">
                  <c:v>1548</c:v>
                </c:pt>
                <c:pt idx="3">
                  <c:v>2230</c:v>
                </c:pt>
                <c:pt idx="4">
                  <c:v>1547</c:v>
                </c:pt>
                <c:pt idx="5">
                  <c:v>2027</c:v>
                </c:pt>
                <c:pt idx="6">
                  <c:v>2328</c:v>
                </c:pt>
                <c:pt idx="7">
                  <c:v>2074</c:v>
                </c:pt>
                <c:pt idx="8">
                  <c:v>2299</c:v>
                </c:pt>
                <c:pt idx="9">
                  <c:v>2405</c:v>
                </c:pt>
                <c:pt idx="10">
                  <c:v>3314</c:v>
                </c:pt>
                <c:pt idx="11">
                  <c:v>2932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40-4D98-B68F-069455E3113B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Test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Sheet1!$E$3:$E$14</c:f>
              <c:numCache>
                <c:formatCode>General</c:formatCode>
                <c:ptCount val="12"/>
                <c:pt idx="0">
                  <c:v>274</c:v>
                </c:pt>
                <c:pt idx="1">
                  <c:v>956</c:v>
                </c:pt>
                <c:pt idx="2">
                  <c:v>1213</c:v>
                </c:pt>
                <c:pt idx="3">
                  <c:v>846</c:v>
                </c:pt>
                <c:pt idx="4">
                  <c:v>1384</c:v>
                </c:pt>
                <c:pt idx="5">
                  <c:v>1648</c:v>
                </c:pt>
                <c:pt idx="6">
                  <c:v>1811</c:v>
                </c:pt>
                <c:pt idx="7">
                  <c:v>1804</c:v>
                </c:pt>
                <c:pt idx="8">
                  <c:v>1806</c:v>
                </c:pt>
                <c:pt idx="9">
                  <c:v>1910</c:v>
                </c:pt>
                <c:pt idx="10">
                  <c:v>1536</c:v>
                </c:pt>
                <c:pt idx="11">
                  <c:v>2143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40-4D98-B68F-069455E3113B}"/>
            </c:ext>
          </c:extLst>
        </c:ser>
        <c:ser>
          <c:idx val="4"/>
          <c:order val="4"/>
          <c:tx>
            <c:strRef>
              <c:f>Sheet1!$F$2</c:f>
              <c:strCache>
                <c:ptCount val="1"/>
                <c:pt idx="0">
                  <c:v>Test 5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Sheet1!$F$3:$F$14</c:f>
              <c:numCache>
                <c:formatCode>General</c:formatCode>
                <c:ptCount val="12"/>
                <c:pt idx="0">
                  <c:v>240</c:v>
                </c:pt>
                <c:pt idx="1">
                  <c:v>1661</c:v>
                </c:pt>
                <c:pt idx="2">
                  <c:v>2576</c:v>
                </c:pt>
                <c:pt idx="3">
                  <c:v>1419</c:v>
                </c:pt>
                <c:pt idx="4">
                  <c:v>3108</c:v>
                </c:pt>
                <c:pt idx="5">
                  <c:v>3771</c:v>
                </c:pt>
                <c:pt idx="6">
                  <c:v>3824</c:v>
                </c:pt>
                <c:pt idx="7">
                  <c:v>4015</c:v>
                </c:pt>
                <c:pt idx="8">
                  <c:v>4072</c:v>
                </c:pt>
                <c:pt idx="9">
                  <c:v>4271</c:v>
                </c:pt>
                <c:pt idx="10">
                  <c:v>3594</c:v>
                </c:pt>
                <c:pt idx="11">
                  <c:v>5132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40-4D98-B68F-069455E3113B}"/>
            </c:ext>
          </c:extLst>
        </c:ser>
        <c:ser>
          <c:idx val="5"/>
          <c:order val="5"/>
          <c:tx>
            <c:strRef>
              <c:f>Sheet1!$G$2</c:f>
              <c:strCache>
                <c:ptCount val="1"/>
                <c:pt idx="0">
                  <c:v>Test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Sheet1!$G$3:$G$14</c:f>
              <c:numCache>
                <c:formatCode>General</c:formatCode>
                <c:ptCount val="12"/>
                <c:pt idx="0">
                  <c:v>4848</c:v>
                </c:pt>
                <c:pt idx="1">
                  <c:v>2450</c:v>
                </c:pt>
                <c:pt idx="2">
                  <c:v>3181</c:v>
                </c:pt>
                <c:pt idx="3">
                  <c:v>4499</c:v>
                </c:pt>
                <c:pt idx="4">
                  <c:v>3744</c:v>
                </c:pt>
                <c:pt idx="5">
                  <c:v>4375</c:v>
                </c:pt>
                <c:pt idx="6">
                  <c:v>4437</c:v>
                </c:pt>
                <c:pt idx="7">
                  <c:v>5055</c:v>
                </c:pt>
                <c:pt idx="8">
                  <c:v>4695</c:v>
                </c:pt>
                <c:pt idx="9">
                  <c:v>4877</c:v>
                </c:pt>
                <c:pt idx="10">
                  <c:v>4717</c:v>
                </c:pt>
                <c:pt idx="11">
                  <c:v>6202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40-4D98-B68F-069455E3113B}"/>
            </c:ext>
          </c:extLst>
        </c:ser>
        <c:ser>
          <c:idx val="6"/>
          <c:order val="6"/>
          <c:tx>
            <c:strRef>
              <c:f>Sheet1!$H$2</c:f>
              <c:strCache>
                <c:ptCount val="1"/>
                <c:pt idx="0">
                  <c:v>Test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Sheet1!$H$3:$H$14</c:f>
              <c:numCache>
                <c:formatCode>General</c:formatCode>
                <c:ptCount val="12"/>
                <c:pt idx="0">
                  <c:v>742</c:v>
                </c:pt>
                <c:pt idx="1">
                  <c:v>613</c:v>
                </c:pt>
                <c:pt idx="2">
                  <c:v>451</c:v>
                </c:pt>
                <c:pt idx="3">
                  <c:v>394</c:v>
                </c:pt>
                <c:pt idx="4">
                  <c:v>362</c:v>
                </c:pt>
                <c:pt idx="5">
                  <c:v>439</c:v>
                </c:pt>
                <c:pt idx="6">
                  <c:v>384</c:v>
                </c:pt>
                <c:pt idx="7">
                  <c:v>410</c:v>
                </c:pt>
                <c:pt idx="8">
                  <c:v>547</c:v>
                </c:pt>
                <c:pt idx="9">
                  <c:v>515</c:v>
                </c:pt>
                <c:pt idx="10">
                  <c:v>937</c:v>
                </c:pt>
                <c:pt idx="11">
                  <c:v>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40-4D98-B68F-069455E3113B}"/>
            </c:ext>
          </c:extLst>
        </c:ser>
        <c:ser>
          <c:idx val="7"/>
          <c:order val="7"/>
          <c:tx>
            <c:strRef>
              <c:f>Sheet1!$I$2</c:f>
              <c:strCache>
                <c:ptCount val="1"/>
                <c:pt idx="0">
                  <c:v>Test 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Kirin 970</c:v>
                </c:pt>
                <c:pt idx="1">
                  <c:v>Exynos 9810 Octa</c:v>
                </c:pt>
                <c:pt idx="2">
                  <c:v>Exynos 8895 Octa</c:v>
                </c:pt>
                <c:pt idx="3">
                  <c:v>Helio P60</c:v>
                </c:pt>
                <c:pt idx="4">
                  <c:v>Snapdragon 845</c:v>
                </c:pt>
                <c:pt idx="5">
                  <c:v>Snapdragon 835</c:v>
                </c:pt>
                <c:pt idx="6">
                  <c:v>Nvidia Tegra 820</c:v>
                </c:pt>
                <c:pt idx="7">
                  <c:v>Snapdragon 820</c:v>
                </c:pt>
                <c:pt idx="8">
                  <c:v>Snapdragon 660</c:v>
                </c:pt>
                <c:pt idx="9">
                  <c:v>Snapdragon 636</c:v>
                </c:pt>
                <c:pt idx="10">
                  <c:v>Excyons 8890 Octa</c:v>
                </c:pt>
                <c:pt idx="11">
                  <c:v>Kirin 955</c:v>
                </c:pt>
              </c:strCache>
            </c:strRef>
          </c:cat>
          <c:val>
            <c:numRef>
              <c:f>Sheet1!$I$3:$I$14</c:f>
              <c:numCache>
                <c:formatCode>General</c:formatCode>
                <c:ptCount val="12"/>
                <c:pt idx="0">
                  <c:v>193</c:v>
                </c:pt>
                <c:pt idx="1">
                  <c:v>1230</c:v>
                </c:pt>
                <c:pt idx="2">
                  <c:v>1492</c:v>
                </c:pt>
                <c:pt idx="3">
                  <c:v>1562</c:v>
                </c:pt>
                <c:pt idx="4">
                  <c:v>1756</c:v>
                </c:pt>
                <c:pt idx="5">
                  <c:v>2046</c:v>
                </c:pt>
                <c:pt idx="6">
                  <c:v>2161</c:v>
                </c:pt>
                <c:pt idx="7">
                  <c:v>2128</c:v>
                </c:pt>
                <c:pt idx="8">
                  <c:v>2225</c:v>
                </c:pt>
                <c:pt idx="9">
                  <c:v>2330</c:v>
                </c:pt>
                <c:pt idx="10">
                  <c:v>2148</c:v>
                </c:pt>
                <c:pt idx="11">
                  <c:v>2731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640-4D98-B68F-069455E31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0433760"/>
        <c:axId val="1320432928"/>
      </c:barChart>
      <c:catAx>
        <c:axId val="132043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0432928"/>
        <c:crosses val="autoZero"/>
        <c:auto val="1"/>
        <c:lblAlgn val="ctr"/>
        <c:lblOffset val="100"/>
        <c:noMultiLvlLbl val="0"/>
      </c:catAx>
      <c:valAx>
        <c:axId val="1320432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500"/>
                  <a:t>시간</a:t>
                </a:r>
                <a:r>
                  <a:rPr lang="en-US" altLang="ko-KR" sz="1500"/>
                  <a:t>: ms</a:t>
                </a:r>
                <a:endParaRPr lang="ko-KR" altLang="en-US" sz="1500"/>
              </a:p>
            </c:rich>
          </c:tx>
          <c:layout>
            <c:manualLayout>
              <c:xMode val="edge"/>
              <c:yMode val="edge"/>
              <c:x val="0.47687846738278822"/>
              <c:y val="0.931740061993246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043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520379978562855"/>
          <c:y val="0.10551060541884674"/>
          <c:w val="0.70616509919321424"/>
          <c:h val="5.53169313730272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0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66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6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8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14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14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5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4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6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79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19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295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83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2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93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04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64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88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8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5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9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49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2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0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2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5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93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93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25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3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9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45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28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52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53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21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14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9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7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63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095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26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74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57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6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3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1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0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CheolHyeon Kwon</a:t>
            </a:r>
          </a:p>
          <a:p>
            <a:pPr algn="l"/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i-benchmark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5817" y="1749890"/>
            <a:ext cx="10060366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  <a:cs typeface="lato"/>
              </a:rPr>
              <a:t>AI Benchmark: Running Deep Neural Networks on Android Smartphones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ChoelHyeon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Kwon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퀄컴은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2016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5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SNPE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선보였다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endParaRPr lang="en-US" altLang="ko-KR" dirty="0">
              <a:solidFill>
                <a:srgbClr val="3B3B3B"/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SNPE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Caffe/Caffe2, TensorFlow,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PyTorch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등의 딥러닝 모델 프레임워크를 지원한다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퀄컴의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드라이버는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Android 8.1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에서 소개되었다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 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SNPE(Snapdragon Neural Processing Engine)</a:t>
            </a:r>
          </a:p>
        </p:txBody>
      </p:sp>
    </p:spTree>
    <p:extLst>
      <p:ext uri="{BB962C8B-B14F-4D97-AF65-F5344CB8AC3E}">
        <p14:creationId xmlns:p14="http://schemas.microsoft.com/office/powerpoint/2010/main" val="320114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HiSilicon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(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이하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하이실리콘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2004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설립된 중국의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화웨이가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설립한 반도체 자회사이다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하이실리콘의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Kirin 970/980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칩셋은 딥러닝 알고리즘에 널리 사용되는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이는 벡터와 행렬연산에 특화되어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SoC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시장에서 약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10%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정도를 차지한다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HiSilicon</a:t>
            </a:r>
            <a:endParaRPr lang="en-US" altLang="ko-KR" dirty="0">
              <a:latin typeface="+mn-ea"/>
              <a:ea typeface="+mn-ea"/>
              <a:cs typeface="lato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30046F-0B98-4EE9-9F50-B5023B82529B}"/>
              </a:ext>
            </a:extLst>
          </p:cNvPr>
          <p:cNvGrpSpPr/>
          <p:nvPr/>
        </p:nvGrpSpPr>
        <p:grpSpPr>
          <a:xfrm>
            <a:off x="1677062" y="4219110"/>
            <a:ext cx="3279099" cy="2042632"/>
            <a:chOff x="1549645" y="4219110"/>
            <a:chExt cx="3279099" cy="2042632"/>
          </a:xfrm>
        </p:grpSpPr>
        <p:pic>
          <p:nvPicPr>
            <p:cNvPr id="3074" name="Picture 2" descr="HiSilicon - Wikipedia">
              <a:extLst>
                <a:ext uri="{FF2B5EF4-FFF2-40B4-BE49-F238E27FC236}">
                  <a16:creationId xmlns:a16="http://schemas.microsoft.com/office/drawing/2014/main" id="{C13167EF-C0D4-422E-B95B-6B4DF56AB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645" y="4219110"/>
              <a:ext cx="2923707" cy="1710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B2A353-A2E1-4FDF-83AB-C8C6108D282A}"/>
                </a:ext>
              </a:extLst>
            </p:cNvPr>
            <p:cNvSpPr txBox="1"/>
            <p:nvPr/>
          </p:nvSpPr>
          <p:spPr>
            <a:xfrm>
              <a:off x="1549645" y="6028199"/>
              <a:ext cx="3279099" cy="233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출처</a:t>
              </a:r>
              <a:r>
                <a:rPr lang="en-US" altLang="ko-KR" sz="900" dirty="0">
                  <a:latin typeface="+mn-ea"/>
                </a:rPr>
                <a:t>: </a:t>
              </a:r>
              <a:r>
                <a:rPr lang="ko-KR" altLang="en-US" sz="900" dirty="0">
                  <a:latin typeface="+mn-ea"/>
                </a:rPr>
                <a:t>https://en.wikipedia.org/wiki/HiSilicon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ED8813F-10EE-4B3B-AE7B-46CBC95E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841" y="2869172"/>
            <a:ext cx="3793094" cy="35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하이실리콘은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2017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 후반에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HiAI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Mobile Computing Platform 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출시했다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HiAI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Moble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Lite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만 지원한다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Android 8.1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HiAI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기반으로 하는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드라이버가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Kirin 970/980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 포함되었다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HiAI</a:t>
            </a:r>
            <a:endParaRPr lang="en-US" altLang="ko-KR" dirty="0">
              <a:latin typeface="+mn-ea"/>
              <a:ea typeface="+mn-ea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92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MediaTek(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이하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미디어텍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1997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United Microelectronics Corporation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에서 분사한 대만의 반도체 회사이다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MT67xx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칩셋의 배포로 시장 점유율의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20%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차지했다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  <a:endParaRPr lang="ko-KR" altLang="en-US" dirty="0">
              <a:solidFill>
                <a:srgbClr val="3B3B3B"/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미디어텍은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처리 유닛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(APU)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을 사용하고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이는 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Helio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P60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과 함께 출시되었다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MediaTek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5108EA-C5C2-4AF4-A769-C963D6D5FEE9}"/>
              </a:ext>
            </a:extLst>
          </p:cNvPr>
          <p:cNvGrpSpPr/>
          <p:nvPr/>
        </p:nvGrpSpPr>
        <p:grpSpPr>
          <a:xfrm>
            <a:off x="885826" y="4396227"/>
            <a:ext cx="4829175" cy="1594467"/>
            <a:chOff x="705866" y="4549787"/>
            <a:chExt cx="4829175" cy="1594467"/>
          </a:xfrm>
        </p:grpSpPr>
        <p:pic>
          <p:nvPicPr>
            <p:cNvPr id="6146" name="Picture 2" descr="대만 미디어텍 &amp;#39;고속성장&amp;#39;…퀄컴도 넘본다 - 전자신문">
              <a:extLst>
                <a:ext uri="{FF2B5EF4-FFF2-40B4-BE49-F238E27FC236}">
                  <a16:creationId xmlns:a16="http://schemas.microsoft.com/office/drawing/2014/main" id="{C53977A1-8AFF-47AC-AE81-4FE5337B9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66" y="4549787"/>
              <a:ext cx="48291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A2466A-0A77-433D-8BFC-A8351B199D6B}"/>
                </a:ext>
              </a:extLst>
            </p:cNvPr>
            <p:cNvSpPr txBox="1"/>
            <p:nvPr/>
          </p:nvSpPr>
          <p:spPr>
            <a:xfrm>
              <a:off x="705866" y="5913422"/>
              <a:ext cx="40960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출처</a:t>
              </a:r>
              <a:r>
                <a:rPr lang="en-US" altLang="ko-KR" sz="900" dirty="0">
                  <a:latin typeface="+mn-ea"/>
                </a:rPr>
                <a:t>: https://www.etnews.com/20210118000061</a:t>
              </a:r>
              <a:endParaRPr lang="ko-KR" altLang="en-US" sz="90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5D8BF1-79B5-43CE-A534-4EFA32D127FE}"/>
              </a:ext>
            </a:extLst>
          </p:cNvPr>
          <p:cNvGrpSpPr/>
          <p:nvPr/>
        </p:nvGrpSpPr>
        <p:grpSpPr>
          <a:xfrm>
            <a:off x="6119735" y="3500114"/>
            <a:ext cx="5438931" cy="2875511"/>
            <a:chOff x="6119735" y="3500114"/>
            <a:chExt cx="5438931" cy="2875511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BD4FE330-3B79-431C-9519-3B42BEFF3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735" y="3500114"/>
              <a:ext cx="5438931" cy="2644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D8B7EC-45AE-472A-A988-551E13B19D7F}"/>
                </a:ext>
              </a:extLst>
            </p:cNvPr>
            <p:cNvSpPr txBox="1"/>
            <p:nvPr/>
          </p:nvSpPr>
          <p:spPr>
            <a:xfrm>
              <a:off x="6119735" y="6144793"/>
              <a:ext cx="522782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출처</a:t>
              </a:r>
              <a:r>
                <a:rPr lang="en-US" altLang="ko-KR" sz="900" dirty="0">
                  <a:latin typeface="+mn-ea"/>
                </a:rPr>
                <a:t>: https://www.mediatek.com/products/smartphones/mt6750</a:t>
              </a:r>
              <a:endParaRPr lang="ko-KR" altLang="en-US" sz="9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07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NeuroPilot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Lite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중심으로 구현되었다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하드웨어 가속을 위해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APU, GPU, 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사용할 수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NeuroPilot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 호환 칩에서만 작동하고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현재는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Helio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P60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칩에서만 지원한다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NeuroPilot</a:t>
            </a:r>
            <a:r>
              <a:rPr lang="en-US" altLang="ko-KR" dirty="0">
                <a:latin typeface="+mn-ea"/>
                <a:ea typeface="+mn-ea"/>
                <a:cs typeface="lato"/>
              </a:rPr>
              <a:t> SDK</a:t>
            </a:r>
          </a:p>
        </p:txBody>
      </p:sp>
    </p:spTree>
    <p:extLst>
      <p:ext uri="{BB962C8B-B14F-4D97-AF65-F5344CB8AC3E}">
        <p14:creationId xmlns:p14="http://schemas.microsoft.com/office/powerpoint/2010/main" val="10775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Samsung(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이하 삼성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1969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설립된 한국의 전자 회사이다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1988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삼성 반도체와 합병했고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현재의 이름을 유지했다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Exynos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8895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VPU(Vison Processing Unit)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카메라를 위해 사용되는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칩으로 소개되었다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NNAPI 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드라이버는 아직 개발되지 않았다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  <a:endParaRPr lang="ko-KR" altLang="en-US" dirty="0">
              <a:solidFill>
                <a:srgbClr val="3B3B3B"/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현재 시장 점유율은 약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10%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정도이다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Samsung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5592EB-ADEE-4A88-BB76-089C1888A68A}"/>
              </a:ext>
            </a:extLst>
          </p:cNvPr>
          <p:cNvGrpSpPr/>
          <p:nvPr/>
        </p:nvGrpSpPr>
        <p:grpSpPr>
          <a:xfrm>
            <a:off x="726387" y="4297211"/>
            <a:ext cx="4057094" cy="1965474"/>
            <a:chOff x="870013" y="4170265"/>
            <a:chExt cx="4057094" cy="19654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6BFD9E-5A24-4B8D-8CC0-2234953F1157}"/>
                </a:ext>
              </a:extLst>
            </p:cNvPr>
            <p:cNvSpPr txBox="1"/>
            <p:nvPr/>
          </p:nvSpPr>
          <p:spPr>
            <a:xfrm>
              <a:off x="870013" y="5904907"/>
              <a:ext cx="405709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출처</a:t>
              </a:r>
              <a:r>
                <a:rPr lang="en-US" altLang="ko-KR" sz="900" dirty="0">
                  <a:latin typeface="+mn-ea"/>
                </a:rPr>
                <a:t>: https://www.samsung.com/sec/about-us/brand-identity/logo/</a:t>
              </a:r>
              <a:endParaRPr lang="ko-KR" altLang="en-US" sz="900" dirty="0">
                <a:latin typeface="+mn-ea"/>
              </a:endParaRPr>
            </a:p>
          </p:txBody>
        </p:sp>
        <p:pic>
          <p:nvPicPr>
            <p:cNvPr id="1026" name="Picture 2" descr="로고 | 브랜드 아이덴티티 | 회사 소개 | Samsung 대한민국">
              <a:extLst>
                <a:ext uri="{FF2B5EF4-FFF2-40B4-BE49-F238E27FC236}">
                  <a16:creationId xmlns:a16="http://schemas.microsoft.com/office/drawing/2014/main" id="{3A988A69-0E2B-4CC7-9CA5-8C276C756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918" y="4170265"/>
              <a:ext cx="3041342" cy="166429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5337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구글은 안드로이드와 별개로 안드로이드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2.1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부터 매년 스마트폰과 태블릿을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Nexus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브랜드 하에 출시했다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매년 다른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OEM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과 협업하여 제품을 출시했다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.(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삼성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LG,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화웨이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Asus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등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)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2016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이는 새로운 브랜드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Google Pixel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로 변경되었다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endParaRPr lang="ko-KR" altLang="en-US" dirty="0">
              <a:solidFill>
                <a:srgbClr val="3B3B3B"/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이들은 주로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퀄컴의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latin typeface="+mj-ea"/>
                <a:ea typeface="+mj-ea"/>
                <a:cs typeface="lato"/>
              </a:rPr>
              <a:t>SoC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Google Pixel</a:t>
            </a:r>
          </a:p>
        </p:txBody>
      </p:sp>
    </p:spTree>
    <p:extLst>
      <p:ext uri="{BB962C8B-B14F-4D97-AF65-F5344CB8AC3E}">
        <p14:creationId xmlns:p14="http://schemas.microsoft.com/office/powerpoint/2010/main" val="302605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8270575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Pixel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2(XL)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모델부터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Intel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과 협력한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Pixel Visual Core AI Chip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을 추가했다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해당 칩은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(Lite)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호환한다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하지만 상응하는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가 존재하지 않는다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따라서 외부의 개발자는 하드웨어 가속을 사용할 수 없다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Pixel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Visual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Core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AI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Chip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ED12C9-2721-4FE5-BE42-FB58476E5484}"/>
              </a:ext>
            </a:extLst>
          </p:cNvPr>
          <p:cNvGrpSpPr/>
          <p:nvPr/>
        </p:nvGrpSpPr>
        <p:grpSpPr>
          <a:xfrm>
            <a:off x="8506288" y="1877725"/>
            <a:ext cx="3545889" cy="3652965"/>
            <a:chOff x="8646111" y="2793531"/>
            <a:chExt cx="3545889" cy="36529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ED765A-93A5-42EF-967E-86BF8381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1974" y="2793531"/>
              <a:ext cx="2844190" cy="33759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1B0F6-D24A-4923-BE02-5966EEAC0D66}"/>
                </a:ext>
              </a:extLst>
            </p:cNvPr>
            <p:cNvSpPr txBox="1"/>
            <p:nvPr/>
          </p:nvSpPr>
          <p:spPr>
            <a:xfrm>
              <a:off x="8646111" y="6169497"/>
              <a:ext cx="35458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The architecture of the Pixel Visual Core AI Chip.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3728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현재 모든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SoC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 사용되는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코어는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Arm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구조를 기반으로 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하드웨어 가속을 지원하지 않는 경우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에서 모든 연산을 처리한다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Arm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내의 모든 코어를 병렬 계산에 효율적으로 사용할 수 있는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DynamIQ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기술을 발표했다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여러 최적화된 명령들은 구글의 기본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 통합되었다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하드웨어 가속 자원이 없다면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Arm Cortex CPUs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10D3C5-2249-4D75-96D3-4C35EA23B53B}"/>
              </a:ext>
            </a:extLst>
          </p:cNvPr>
          <p:cNvGrpSpPr/>
          <p:nvPr/>
        </p:nvGrpSpPr>
        <p:grpSpPr>
          <a:xfrm>
            <a:off x="9128612" y="3598529"/>
            <a:ext cx="2508931" cy="2563215"/>
            <a:chOff x="9128612" y="3598529"/>
            <a:chExt cx="2508931" cy="2563215"/>
          </a:xfrm>
        </p:grpSpPr>
        <p:pic>
          <p:nvPicPr>
            <p:cNvPr id="3074" name="Picture 2" descr="문구: 'arm m'의 이미지일 수 있음">
              <a:extLst>
                <a:ext uri="{FF2B5EF4-FFF2-40B4-BE49-F238E27FC236}">
                  <a16:creationId xmlns:a16="http://schemas.microsoft.com/office/drawing/2014/main" id="{15DC955C-0610-402E-8C85-0ACB03CAC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887" y="3598529"/>
              <a:ext cx="2332383" cy="2332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EE87B-E5F1-4798-8DEB-BE42A91A5C34}"/>
                </a:ext>
              </a:extLst>
            </p:cNvPr>
            <p:cNvSpPr txBox="1"/>
            <p:nvPr/>
          </p:nvSpPr>
          <p:spPr>
            <a:xfrm>
              <a:off x="9128612" y="5930912"/>
              <a:ext cx="25089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https://www.facebook.com/ArmKorea/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13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별개로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Arm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 하드웨어 가속을 위해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발표했다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TensorFlow, Caffe, ONNX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Lite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과 함께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머신 러닝 워크로드에 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통로를 모두 제공한다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병렬적으로 실행 가능하다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Arm NNSDK</a:t>
            </a:r>
          </a:p>
        </p:txBody>
      </p:sp>
    </p:spTree>
    <p:extLst>
      <p:ext uri="{BB962C8B-B14F-4D97-AF65-F5344CB8AC3E}">
        <p14:creationId xmlns:p14="http://schemas.microsoft.com/office/powerpoint/2010/main" val="235011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Deep Learning Mobile Framework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Discussion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014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6614086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Android Neural Networks API(NNAPI)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머신 러닝과 딥러닝 연산을 집중적으로 실행하기 위한 안드로이드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 API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어플리케이션은 머신 러닝 프레임워크를 사용한다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프레임워크들은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사용하여 장치의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하드웨어 가속을 사용한 </a:t>
            </a:r>
            <a:r>
              <a:rPr lang="ko-KR" altLang="en-US" dirty="0">
                <a:solidFill>
                  <a:schemeClr val="tx2"/>
                </a:solidFill>
                <a:cs typeface="lato"/>
              </a:rPr>
              <a:t>추론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을 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하드웨어에 접근하기 위해 칩셋 제조사의 드라이버가 필요하다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Android NNAPI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040DE2-95E9-4149-900D-ACC68F5F2D51}"/>
              </a:ext>
            </a:extLst>
          </p:cNvPr>
          <p:cNvGrpSpPr/>
          <p:nvPr/>
        </p:nvGrpSpPr>
        <p:grpSpPr>
          <a:xfrm>
            <a:off x="7351769" y="2229445"/>
            <a:ext cx="4541200" cy="4074527"/>
            <a:chOff x="7351769" y="2229445"/>
            <a:chExt cx="4541200" cy="4074527"/>
          </a:xfrm>
        </p:grpSpPr>
        <p:pic>
          <p:nvPicPr>
            <p:cNvPr id="6146" name="Picture 2" descr="Neural Networks API | Android NDK | Android Developers">
              <a:extLst>
                <a:ext uri="{FF2B5EF4-FFF2-40B4-BE49-F238E27FC236}">
                  <a16:creationId xmlns:a16="http://schemas.microsoft.com/office/drawing/2014/main" id="{805A2DB1-1C94-4C95-BD92-D156C9851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769" y="2229445"/>
              <a:ext cx="4541200" cy="384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9E9012-4C97-4EB4-B520-5E98E0CA7ABE}"/>
                </a:ext>
              </a:extLst>
            </p:cNvPr>
            <p:cNvSpPr txBox="1"/>
            <p:nvPr/>
          </p:nvSpPr>
          <p:spPr>
            <a:xfrm>
              <a:off x="7351769" y="6073140"/>
              <a:ext cx="40092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https://developer.android.com/ndk/guides/neuralnetworks?hl=ko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03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B1B1B1"/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2"/>
                </a:solidFill>
                <a:cs typeface="lato"/>
              </a:rPr>
              <a:t>Deep Learning Mobile Framework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Discussion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67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안드로이드 운영체제에 많은 인기있는 딥러닝 프레임워크가 이식되었다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Torch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TensorFlow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Caffe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Caffe2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Deeplearning4j</a:t>
            </a:r>
          </a:p>
          <a:p>
            <a:pPr lvl="1"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MXNet</a:t>
            </a:r>
            <a:endParaRPr lang="en-US" altLang="ko-KR" dirty="0">
              <a:solidFill>
                <a:srgbClr val="3B3B3B"/>
              </a:solidFill>
              <a:cs typeface="lato"/>
            </a:endParaRPr>
          </a:p>
          <a:p>
            <a:pPr lvl="1">
              <a:buFont typeface="Wingdings"/>
              <a:buChar char="§"/>
            </a:pPr>
            <a:r>
              <a:rPr lang="en-US" altLang="ko-KR" dirty="0" err="1">
                <a:solidFill>
                  <a:srgbClr val="3B3B3B"/>
                </a:solidFill>
                <a:cs typeface="lato"/>
              </a:rPr>
              <a:t>NNabla</a:t>
            </a:r>
            <a:endParaRPr lang="en-US" altLang="ko-KR" dirty="0">
              <a:solidFill>
                <a:srgbClr val="3B3B3B"/>
              </a:solidFill>
              <a:cs typeface="lato"/>
            </a:endParaRP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etc.</a:t>
            </a:r>
          </a:p>
          <a:p>
            <a:pPr lvl="1">
              <a:buFont typeface="Wingdings"/>
              <a:buChar char="§"/>
            </a:pP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Deep Learning Mobile Framework</a:t>
            </a:r>
          </a:p>
        </p:txBody>
      </p:sp>
    </p:spTree>
    <p:extLst>
      <p:ext uri="{BB962C8B-B14F-4D97-AF65-F5344CB8AC3E}">
        <p14:creationId xmlns:p14="http://schemas.microsoft.com/office/powerpoint/2010/main" val="248840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2015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구글에서 연구 및 개발 목적으로 배포한 오픈소스 머신 러닝 라이브러리이다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모델의 학습이 끝나면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.pb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파일을 통해 모바일 기기에서 실행할 수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사용자는 실제 어플리케이션 코드에서 모델 구조를 구현할 필요 없이 파일의 위치와 입력 데이터만 제공하면 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거의 모든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TensorFlow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명령어가 사용 가능함으로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따라서 거의 모든 모델을 모바일 장치에서 실행할 수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대부분의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SoC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제조사의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가 하드웨어 가속을 지원한다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 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SNPE,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HiAI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NeuroPilot</a:t>
            </a:r>
            <a:endParaRPr lang="en-US" altLang="ko-KR" dirty="0">
              <a:solidFill>
                <a:srgbClr val="3B3B3B"/>
              </a:solidFill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TensorFlow Mobile</a:t>
            </a:r>
          </a:p>
        </p:txBody>
      </p:sp>
    </p:spTree>
    <p:extLst>
      <p:ext uri="{BB962C8B-B14F-4D97-AF65-F5344CB8AC3E}">
        <p14:creationId xmlns:p14="http://schemas.microsoft.com/office/powerpoint/2010/main" val="288107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구글의 지원 중단 선언으로 인해 개발이 곧 중단된다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Android 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지원을 받지 못함으로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특정한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사용하지 않으면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에서만 동작한다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TensorFlow Mobile</a:t>
            </a:r>
          </a:p>
        </p:txBody>
      </p:sp>
    </p:spTree>
    <p:extLst>
      <p:ext uri="{BB962C8B-B14F-4D97-AF65-F5344CB8AC3E}">
        <p14:creationId xmlns:p14="http://schemas.microsoft.com/office/powerpoint/2010/main" val="365648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Mobile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후계자이다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TensorFlow Mobile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처럼 학습이 끝나면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.pb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대신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tflite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파일을 통해 실행 가능하다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Android 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호환을 지원한다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논문 작성 당시 개발자 프리뷰 중이었고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여러가지 제약사항이 있었다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지원하는 모델이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3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개 뿐이었다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약간의 변형은 가능한 상태였다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이미지 대 이미지 변환에서 추론 시간과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RAM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소모량이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2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배 이상 커졌다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안정성이 보장되지 않는다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TensorFlow Lite</a:t>
            </a:r>
          </a:p>
        </p:txBody>
      </p:sp>
    </p:spTree>
    <p:extLst>
      <p:ext uri="{BB962C8B-B14F-4D97-AF65-F5344CB8AC3E}">
        <p14:creationId xmlns:p14="http://schemas.microsoft.com/office/powerpoint/2010/main" val="183398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Caffe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UC Berkeley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에서 </a:t>
            </a:r>
            <a:r>
              <a:rPr lang="en-US" altLang="ko-KR" b="0" i="0" dirty="0" err="1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Yangqing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 Jia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가 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2013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년에 배포한 또다른 오픈소스 딥러닝 프레임워크이다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2017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년에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Facebook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 </a:t>
            </a:r>
            <a:r>
              <a:rPr lang="ko-KR" altLang="en-US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후속작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Caffe2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와 모바일 버전을 함께 출시했다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Caffe2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GitHub Repository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 따르면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TensorFlow Lite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속도와 견줄 만 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Snapdragon 821 SoC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에서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SqueezeNet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모델을 실행했을 때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175ms VS 158ms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칩셋 제조사들의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존재하지만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NNAPI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지원은 아직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개발중이다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Caffe2</a:t>
            </a:r>
          </a:p>
        </p:txBody>
      </p:sp>
    </p:spTree>
    <p:extLst>
      <p:ext uri="{BB962C8B-B14F-4D97-AF65-F5344CB8AC3E}">
        <p14:creationId xmlns:p14="http://schemas.microsoft.com/office/powerpoint/2010/main" val="126105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B1B1B1"/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Deep Learning Mobile Framework</a:t>
            </a:r>
            <a:endParaRPr lang="en-US" altLang="ko-KR" dirty="0">
              <a:solidFill>
                <a:schemeClr val="bg2">
                  <a:lumMod val="75000"/>
                </a:schemeClr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2"/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Discussion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8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AI Benchmark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는 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AI</a:t>
            </a:r>
            <a:r>
              <a:rPr lang="ko-KR" altLang="en-US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와 딥러닝 알고리즘을 모바일 플랫폼에서 동작할 때 성능과 메모리의 한계를 체크하는 안드로이드 어플리케이션이다</a:t>
            </a:r>
            <a:r>
              <a:rPr lang="en-US" altLang="ko-KR" b="0" i="0" dirty="0">
                <a:solidFill>
                  <a:srgbClr val="40514E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인공 신경망을 사용하는 컴퓨터 비전 작업으로 이루어 져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총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9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개의 테스트가 존재한다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AI Benchmark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4EA084-41C0-46E4-BCD3-A088373C9B2C}"/>
              </a:ext>
            </a:extLst>
          </p:cNvPr>
          <p:cNvGrpSpPr/>
          <p:nvPr/>
        </p:nvGrpSpPr>
        <p:grpSpPr>
          <a:xfrm>
            <a:off x="8380031" y="2758018"/>
            <a:ext cx="3343502" cy="3659783"/>
            <a:chOff x="2449050" y="2728897"/>
            <a:chExt cx="3343502" cy="3659783"/>
          </a:xfrm>
        </p:grpSpPr>
        <p:pic>
          <p:nvPicPr>
            <p:cNvPr id="1026" name="Picture 2" descr="AI-Benchmark">
              <a:extLst>
                <a:ext uri="{FF2B5EF4-FFF2-40B4-BE49-F238E27FC236}">
                  <a16:creationId xmlns:a16="http://schemas.microsoft.com/office/drawing/2014/main" id="{128F67D8-2AD4-4720-8F58-0893358D94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" t="16882" r="-296" b="23670"/>
            <a:stretch/>
          </p:blipFill>
          <p:spPr bwMode="auto">
            <a:xfrm>
              <a:off x="2548061" y="2728897"/>
              <a:ext cx="3244491" cy="342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72CADB-0548-445F-9240-ED9F5DD1B863}"/>
                </a:ext>
              </a:extLst>
            </p:cNvPr>
            <p:cNvSpPr txBox="1"/>
            <p:nvPr/>
          </p:nvSpPr>
          <p:spPr>
            <a:xfrm>
              <a:off x="2449050" y="6157848"/>
              <a:ext cx="201517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+mn-ea"/>
                </a:rPr>
                <a:t>출처</a:t>
              </a:r>
              <a:r>
                <a:rPr lang="en-US" altLang="ko-KR" sz="900" dirty="0">
                  <a:latin typeface="+mn-ea"/>
                </a:rPr>
                <a:t>: </a:t>
              </a:r>
              <a:r>
                <a:rPr lang="ko-KR" altLang="en-US" sz="900" dirty="0">
                  <a:latin typeface="+mn-ea"/>
                </a:rPr>
                <a:t>https://ai-benchmark.com/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77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1000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개의 이미지 범주로 분류하는 것이 목표이다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(ImageNet Challenge).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MobileNet-V1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모델은 총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569M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번의 연산을 진행한다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모델은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ImageNet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데이터셋에서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70.6%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정확도를 달성했다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이는 양자화를 통해서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69.7%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까지 정확도는 감소하지만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용량을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4.3MB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로 줄일 수 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테스트는 양자화된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MobileNet-V1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Test1: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03231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SoC(System – on – Chip)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기술의 발전으로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안드로이드 기기의 성능이 지난 몇 년간 상당히 상승했다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그러나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안드로이드 기기에서 머신 러닝 기반의 어플리케이션을 사용하는 데에는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계산 오버헤드와 상당한 배터리 소모라는 문제점이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이를 해결하기 위해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혹은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DSP(Digital Signal Processor)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통한 하드웨어 가속으로 머신 러닝을 안드로이드에서 사용하려는 많은 시도가 있었다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lato"/>
                <a:ea typeface="lato"/>
                <a:cs typeface="lato"/>
              </a:rPr>
              <a:t>Introduction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282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같은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ImageNet Challenge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를 목표로 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구글의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Inception-V3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약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5000M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가량의 연산이 필요하고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78%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높은 정확도를 기록한다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 완료된 모델의 용량은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96MB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이며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100MB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이하의 모델 중 가장 높은 정확도를 가지는 모델이다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Test2: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047682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데이터베이스에 저장된 얼굴 사진에서 입력 받은 얼굴과 비슷한 것을 찾는 것이 목표이다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구글의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Inception-Resent-V1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VGGFace2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데이터셋을 사용하고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512 X 512 pixels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해상도 이미지를 입력으로 갖는다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약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5000M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가량의 연산이 필요하고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78%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높은 정확도를 기록한다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Inception-V3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모델과 개념적으로 유사하고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ImageNet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데이터셋에서 모델 크기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정확도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비용도 비슷하지만 속도가 더 빠르다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Test3: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18924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테스트는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SRCNN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사용해서 이미지의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Gaussian blur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를 제거하는 것을 목표로 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신경망의 구조는 초해상도 문제를 위해 고안된 최초의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Convolutional Neural Network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하나이다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구조는 매우 얕고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약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64B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연산이 진행된다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 완료된 모델의 크기는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278KB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로 매우 작다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Test4: Image Deblurring</a:t>
            </a:r>
          </a:p>
        </p:txBody>
      </p:sp>
    </p:spTree>
    <p:extLst>
      <p:ext uri="{BB962C8B-B14F-4D97-AF65-F5344CB8AC3E}">
        <p14:creationId xmlns:p14="http://schemas.microsoft.com/office/powerpoint/2010/main" val="157685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초해상화의 목표는 축소된 이미지를 원래 버전으로 복구하는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축소 계수는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3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VDSR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신경망을 사용하였다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약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600B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정도의 연산이 진행되고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 완료된 모델의 크기는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2.7MB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Test5: Image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1462350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이전의 테스트와 목표는 같지만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축소계수는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4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두 개의 인공 신경망을 사용하는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SRGAN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처음의 신경망은 </a:t>
            </a: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ResNet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으로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신경망이 이미지 복원을 수행한다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두 번째 신경망은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adversarial CNN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으로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복원된 이미지와 실제 이미지를 구분한다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adversarial CNN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구분 정확도를 높이려고 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반대로 </a:t>
            </a: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ResNet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이 정확도를 낮추도록 이미지를 복원한다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학습이 완료되면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adversarial CNN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삭제되고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추론 과정에는 오직 </a:t>
            </a: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ResNet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만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모델의 크기는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6.2MB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Test6: Image Super-Resolution</a:t>
            </a:r>
          </a:p>
        </p:txBody>
      </p:sp>
    </p:spTree>
    <p:extLst>
      <p:ext uri="{BB962C8B-B14F-4D97-AF65-F5344CB8AC3E}">
        <p14:creationId xmlns:p14="http://schemas.microsoft.com/office/powerpoint/2010/main" val="3805460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이미지 분류와 다르게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pixel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레벨의 이미지 이해를 목적으로 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각 픽셀을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19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카테고리 중 하나로 구분하는 것을 의미한다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ICNet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CNN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Cityscapes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데이터셋을 사용해서 학습했다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정확도는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70.6% </a:t>
            </a: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mIoU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를 기록했고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 완료된 모델의 크기는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27MB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Test7: Image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691483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색상 강화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노이즈 제거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선명화 등을 포함하는 이미지를 개선하는 것이 목표이다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ResNet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-like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사용하고 학습 결과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수동으로 이미지를 보정하거나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전통적인 알고리즘을 통해 보정하는 것 보다 우수한 결과를 나타냈다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유일한 한계점은 각 기기를 특정한 학습이 필요하다는 것이고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학습 완료된 모델의 크기는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1.6MB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Test8: Image Enhancement</a:t>
            </a:r>
          </a:p>
        </p:txBody>
      </p:sp>
    </p:spTree>
    <p:extLst>
      <p:ext uri="{BB962C8B-B14F-4D97-AF65-F5344CB8AC3E}">
        <p14:creationId xmlns:p14="http://schemas.microsoft.com/office/powerpoint/2010/main" val="4164617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이전의 테스트들은 딥러닝 모델을 평가했고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마지막 모델은 장치에서 사용하는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RAM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을 체크하는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Test 4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에서 사용한 것과 같은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SRCNN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사용했는데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이는 속도가 빠름에도 불구하고 다른 모델들과 비슷한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RAM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을 소모하기 때문이다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memory exception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 발생할 때 까지 입력 이미지의 용량을 증가시키는 방법을 통해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RAM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 충분하지 않다는 것을 체크한다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Test9: Memory Limitations</a:t>
            </a:r>
          </a:p>
        </p:txBody>
      </p:sp>
    </p:spTree>
    <p:extLst>
      <p:ext uri="{BB962C8B-B14F-4D97-AF65-F5344CB8AC3E}">
        <p14:creationId xmlns:p14="http://schemas.microsoft.com/office/powerpoint/2010/main" val="314574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테스트를 진행하기 위해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TensorFlow Lite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를 사용했다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테스트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1, 2, 4, 5, 8, 9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NNAPI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를 통해 적절한 하드웨어 가속을 사용한다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테스트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3, 6, 7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NNAPI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가 아직 지원되지 않는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TensorFlow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명령을 사용하기 때문에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오직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CPU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에서만 동작한다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테스트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1~8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각각 시간제한을 가지고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점수는 평균 실행시간에 반비례하게 측정된다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테스트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9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는 시간제한이 없고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점수는 신경망이 처리할 수 있는 최대 크기에 비례하게 측정된다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Technical Description</a:t>
            </a:r>
          </a:p>
        </p:txBody>
      </p:sp>
    </p:spTree>
    <p:extLst>
      <p:ext uri="{BB962C8B-B14F-4D97-AF65-F5344CB8AC3E}">
        <p14:creationId xmlns:p14="http://schemas.microsoft.com/office/powerpoint/2010/main" val="136041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AI Benchmark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실행 중 유저에게 보여지는 화면이다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Test Example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688EA-FDE2-4F8B-A588-645D8281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8435"/>
            <a:ext cx="12192000" cy="33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6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머신 러닝을 위해 일부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SoC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제조업체에서는 별도의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SDK(Software Development Kit)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제작했다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2016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Qualcomm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SNPE(Snapdragon Neural Processing Engine)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2017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HiSilicon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의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HiAI</a:t>
            </a:r>
            <a:endParaRPr lang="en-US" altLang="ko-KR" dirty="0">
              <a:solidFill>
                <a:srgbClr val="3B3B3B"/>
              </a:solidFill>
              <a:cs typeface="lato"/>
            </a:endParaRP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2017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MediaTek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의 </a:t>
            </a:r>
            <a:r>
              <a:rPr lang="en-US" altLang="ko-KR" dirty="0" err="1">
                <a:solidFill>
                  <a:srgbClr val="3B3B3B"/>
                </a:solidFill>
                <a:cs typeface="lato"/>
              </a:rPr>
              <a:t>NeuroPilot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해당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SDK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들은 각각의 제조사에 상응하는 칩셋에서만 사용 가능하다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이는 개발자들이 </a:t>
            </a:r>
            <a:r>
              <a:rPr lang="ko-KR" altLang="en-US" dirty="0">
                <a:solidFill>
                  <a:srgbClr val="FF0000"/>
                </a:solidFill>
                <a:cs typeface="lato"/>
              </a:rPr>
              <a:t>여러 버전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을 만들거나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FF0000"/>
                </a:solidFill>
                <a:cs typeface="lato"/>
              </a:rPr>
              <a:t>일부 칩셋 환경을 포기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하기를 강요한다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lato"/>
                <a:ea typeface="lato"/>
                <a:cs typeface="lato"/>
              </a:rPr>
              <a:t>SDK for Machine Learning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30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B1B1B1"/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Deep Learning Mobile Framework</a:t>
            </a:r>
            <a:endParaRPr lang="en-US" altLang="ko-KR" dirty="0">
              <a:solidFill>
                <a:schemeClr val="bg2">
                  <a:lumMod val="75000"/>
                </a:schemeClr>
              </a:solidFill>
              <a:cs typeface="lato"/>
            </a:endParaRP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Discussion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391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10,000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종이 넘는 기기의 전체 테스트 결과는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  <a:hlinkClick r:id="rId3"/>
              </a:rPr>
              <a:t>http://ai-benchmark.com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에서 확인 가능하다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월별로 업데이트된다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Android 8.1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NNAPI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드라이버의 버그 때문에 하드웨어 가속을 사용하는 결과가 사용하지 않는 결과에 비해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배 느리다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따라서 해당 버그를 겪는 기기는 제외했다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Kirin 970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칩셋은 긴 대기시간 이후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NPU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클럭의 속도가 하락되어 재부팅 이전까지 돌아오지 않는다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따라서 모든 </a:t>
            </a:r>
            <a:r>
              <a:rPr lang="ko-KR" altLang="en-US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화웨이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단말의 결과는 재부팅 직후 측정되었다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</p:spTree>
    <p:extLst>
      <p:ext uri="{BB962C8B-B14F-4D97-AF65-F5344CB8AC3E}">
        <p14:creationId xmlns:p14="http://schemas.microsoft.com/office/powerpoint/2010/main" val="4060324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4281B3-E5E5-4148-A90B-0D7026B77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95"/>
          <a:stretch/>
        </p:blipFill>
        <p:spPr>
          <a:xfrm>
            <a:off x="1388683" y="979293"/>
            <a:ext cx="9391773" cy="53422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</p:spTree>
    <p:extLst>
      <p:ext uri="{BB962C8B-B14F-4D97-AF65-F5344CB8AC3E}">
        <p14:creationId xmlns:p14="http://schemas.microsoft.com/office/powerpoint/2010/main" val="649064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1D83D87-ED10-45F4-9700-6FC753779F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881132"/>
              </p:ext>
            </p:extLst>
          </p:nvPr>
        </p:nvGraphicFramePr>
        <p:xfrm>
          <a:off x="206375" y="927100"/>
          <a:ext cx="11757025" cy="5415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083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C511DBB-FA33-4E92-9070-9213622AD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375" y="1597502"/>
            <a:ext cx="11757025" cy="3805870"/>
          </a:xfrm>
        </p:spPr>
      </p:pic>
    </p:spTree>
    <p:extLst>
      <p:ext uri="{BB962C8B-B14F-4D97-AF65-F5344CB8AC3E}">
        <p14:creationId xmlns:p14="http://schemas.microsoft.com/office/powerpoint/2010/main" val="3589539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F3D23E00-21AF-4944-9637-52AA2589A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536062"/>
              </p:ext>
            </p:extLst>
          </p:nvPr>
        </p:nvGraphicFramePr>
        <p:xfrm>
          <a:off x="205740" y="1027389"/>
          <a:ext cx="11757025" cy="5146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5430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Qualcomm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양자화된 신경망의 하드웨어 가속을 지원한다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Arm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기반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CPU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코어를 커스텀 하여 사용하고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코어는 기본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Arm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코어보다 성능이 좋다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Huawei</a:t>
            </a:r>
          </a:p>
          <a:p>
            <a:pPr lvl="1">
              <a:buFont typeface="Wingdings"/>
              <a:buChar char="§"/>
            </a:pPr>
            <a:r>
              <a:rPr lang="ko-KR" altLang="en-US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하이실리콘의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NPU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가 포함된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Kirin 970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추론에서 강력한 성능을 나타낸다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  <a:endParaRPr lang="ko-KR" altLang="en-US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NPU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유일한 단점은 양자화된 모델의 가속을 지원하지 않는다는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</p:spTree>
    <p:extLst>
      <p:ext uri="{BB962C8B-B14F-4D97-AF65-F5344CB8AC3E}">
        <p14:creationId xmlns:p14="http://schemas.microsoft.com/office/powerpoint/2010/main" val="3992311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MediaTek</a:t>
            </a:r>
          </a:p>
          <a:p>
            <a:pPr lvl="1">
              <a:buFont typeface="Wingdings"/>
              <a:buChar char="§"/>
            </a:pPr>
            <a:r>
              <a:rPr lang="en-US" altLang="ko-KR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Helio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P60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은 양자화 모델과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float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 모두에서 하드웨어 가속을 지원한다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이외의 다른 </a:t>
            </a:r>
            <a:r>
              <a:rPr lang="ko-KR" altLang="en-US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미디어텍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칩셋은 아직 하드웨어 가속을 지원하지 않아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CPU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코어에서 작동한다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Samsung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모든 장치는 기본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NNAPI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드라이버를 사용하여 측정되었다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CPU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성능을 전력 관리 시스템이 조정하여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측정 결과가 불안정하다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성능 모드를 논문 작성 당시에는 외부에서 조정할 방법이 없었다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marL="347400" lvl="1" indent="0">
              <a:buNone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Benchmark Result</a:t>
            </a:r>
          </a:p>
        </p:txBody>
      </p:sp>
    </p:spTree>
    <p:extLst>
      <p:ext uri="{BB962C8B-B14F-4D97-AF65-F5344CB8AC3E}">
        <p14:creationId xmlns:p14="http://schemas.microsoft.com/office/powerpoint/2010/main" val="1161586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cs typeface="lato"/>
              </a:rPr>
              <a:t>Deep Learning Mobile Framework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cs typeface="lato"/>
              </a:rPr>
              <a:t>Discussion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504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하드웨어 가속을 지원하는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NNAPI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와 머신 러닝 프레임워크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그리고 칩셋으로 논문에서 실험했던 내용들의 정리이다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안드로이드에서 </a:t>
            </a:r>
            <a:r>
              <a:rPr lang="ko-KR" altLang="en-US" dirty="0" err="1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딥러닝을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사용하기 가장 쉬운 방법은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TensorFlow Mobile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을 사용하는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개발 후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2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년이 흘러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큰 이슈들은 이미 해결되었고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작은 이슈에 대한 정보도 얻기 쉽다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TensorFlow Lite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는 아직 큰 이슈들이 남아있어 문제가 생길 수 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Caffe2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모바일과 다른 프레임워크들은 아직 가이드가 많지 않고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발생한 문제에 대한 정보를 얻기 힘들기 때문이다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5892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Android 8.1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부터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NNAPI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의 개발로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이런 상황이 해결되었다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이는 가장 적합한 하드웨어에서 작업 실행의 스케줄링과 레이어간 통신을 담당한다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lato"/>
                <a:ea typeface="lato"/>
                <a:cs typeface="lato"/>
              </a:rPr>
              <a:t>Android NNAPI(Neural Network API)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43F8DE-6460-4BCB-9014-86182F776106}"/>
              </a:ext>
            </a:extLst>
          </p:cNvPr>
          <p:cNvSpPr/>
          <p:nvPr/>
        </p:nvSpPr>
        <p:spPr>
          <a:xfrm>
            <a:off x="3197901" y="3425632"/>
            <a:ext cx="5796198" cy="613531"/>
          </a:xfrm>
          <a:prstGeom prst="roundRect">
            <a:avLst/>
          </a:prstGeom>
          <a:solidFill>
            <a:srgbClr val="FF9B9B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NNAPI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B446E4-BE8F-411F-9FAA-131FBD2AF5F2}"/>
              </a:ext>
            </a:extLst>
          </p:cNvPr>
          <p:cNvSpPr/>
          <p:nvPr/>
        </p:nvSpPr>
        <p:spPr>
          <a:xfrm>
            <a:off x="3197901" y="2410328"/>
            <a:ext cx="5796198" cy="61353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머신 러닝 프레임워크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7E46012-5407-46E1-9D74-2B29CD78D1F4}"/>
              </a:ext>
            </a:extLst>
          </p:cNvPr>
          <p:cNvSpPr/>
          <p:nvPr/>
        </p:nvSpPr>
        <p:spPr>
          <a:xfrm>
            <a:off x="3197901" y="4440936"/>
            <a:ext cx="5796198" cy="61353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SoC </a:t>
            </a:r>
            <a:r>
              <a:rPr lang="ko-KR" altLang="en-US" sz="3000" dirty="0">
                <a:solidFill>
                  <a:schemeClr val="tx1"/>
                </a:solidFill>
              </a:rPr>
              <a:t>드라이버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C2E384-150E-47A4-8D58-F3582264B409}"/>
              </a:ext>
            </a:extLst>
          </p:cNvPr>
          <p:cNvSpPr/>
          <p:nvPr/>
        </p:nvSpPr>
        <p:spPr>
          <a:xfrm>
            <a:off x="3197901" y="5459609"/>
            <a:ext cx="5796198" cy="61353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하드웨어 가속 자원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15B765E-6233-4278-A10F-6516CB02EB3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6096000" y="5054467"/>
            <a:ext cx="0" cy="405142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A63B360-A545-426F-AE81-46943EBC4B7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096000" y="4039163"/>
            <a:ext cx="0" cy="401773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3BA8631-68B7-459A-8CCA-BC9D9CB2B94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096000" y="3023859"/>
            <a:ext cx="0" cy="401773"/>
          </a:xfrm>
          <a:prstGeom prst="straightConnector1">
            <a:avLst/>
          </a:prstGeom>
          <a:ln w="444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285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안드로이드 장치의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AI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알고리즘을 위한 하드웨어 가속은 논란이 많은 주제이다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논문을 작성할 당시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Kirin 970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NPU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가 압도적인 성능을 보였다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하지만 다른 칩셋들도 유사한 성능을 낼 수 있는 가능성이 있기 때문에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향후 전망에 관해서는 중립적인 입장을 표명한다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endParaRPr lang="en-US" altLang="ko-KR" dirty="0">
              <a:solidFill>
                <a:srgbClr val="40514E"/>
              </a:solidFill>
              <a:latin typeface="맑은 고딕" panose="020B0503020000020004" pitchFamily="50" charset="-127"/>
              <a:cs typeface="lato"/>
            </a:endParaRP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양자화 모델의 사용은 아직 제한적이고 복잡하다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해당 분야에 대해서는 두 가지 발전 가능성을 기대한다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하나는 양자화의 문제가 해결되어 모든 스마트폰이 양자화된 모델을 사용하는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다른 하나는 스마트폰의 발달로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양자화의 필요성이 사라지는 것이다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  <a:p>
            <a:pPr lvl="1">
              <a:buFont typeface="Wingdings"/>
              <a:buChar char="§"/>
            </a:pP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따라서 현재의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AI Benchmark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는 양자화된 모델과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float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모델을 모두 사용했으나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, 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향후의 변경에 따라 다음 버전의 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AI Benchmark</a:t>
            </a:r>
            <a:r>
              <a:rPr lang="ko-KR" altLang="en-US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는 변경될 수도 있다</a:t>
            </a:r>
            <a:r>
              <a:rPr lang="en-US" altLang="ko-KR" dirty="0">
                <a:solidFill>
                  <a:srgbClr val="40514E"/>
                </a:solidFill>
                <a:latin typeface="맑은 고딕" panose="020B0503020000020004" pitchFamily="50" charset="-127"/>
                <a:cs typeface="lato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7404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AI Benchmark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7B1CAE46-E2C1-4784-B603-7EA34CA85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020" y="966904"/>
            <a:ext cx="9601100" cy="5369926"/>
          </a:xfrm>
        </p:spPr>
      </p:pic>
    </p:spTree>
    <p:extLst>
      <p:ext uri="{BB962C8B-B14F-4D97-AF65-F5344CB8AC3E}">
        <p14:creationId xmlns:p14="http://schemas.microsoft.com/office/powerpoint/2010/main" val="171253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수많은 모바일 기기의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GPU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관련 벤치마킹 테스트는 이미 존재한다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하지만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연산의 가속 및 속도 측정은 존재하지 않는다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따라서 안드로이드 환경에서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성능을 테스트 하기 위해 고안된 </a:t>
            </a:r>
            <a:r>
              <a:rPr lang="en-US" altLang="ko-KR" dirty="0">
                <a:solidFill>
                  <a:srgbClr val="FF0000"/>
                </a:solidFill>
                <a:cs typeface="lato"/>
              </a:rPr>
              <a:t>AI Benchmark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제시한다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칩셋 제조사들의 주요 기기와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인기있는 모바일 머신 러닝 프레임워크를 소개하고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약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10,000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종류의 스마트폰과 태블릿에 대해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Benchmark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결과에 대해 제시한다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lato"/>
                <a:ea typeface="lato"/>
                <a:cs typeface="lato"/>
              </a:rPr>
              <a:t>AI Benchmark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57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Contents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B1B1B1"/>
                </a:solidFill>
                <a:ea typeface="+mn-lt"/>
                <a:cs typeface="+mn-lt"/>
              </a:rPr>
              <a:t>Introduction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2"/>
                </a:solidFill>
                <a:cs typeface="lato"/>
              </a:rPr>
              <a:t>Hardware Acceleration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Deep Learning Mobile Framework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AI Benchmark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Benchmark Result</a:t>
            </a:r>
          </a:p>
          <a:p>
            <a:pPr>
              <a:buFont typeface="Wingdings"/>
              <a:buChar char="§"/>
            </a:pPr>
            <a:r>
              <a:rPr lang="en-US" altLang="ko-KR" dirty="0">
                <a:solidFill>
                  <a:schemeClr val="tx1">
                    <a:lumMod val="40000"/>
                    <a:lumOff val="60000"/>
                  </a:schemeClr>
                </a:solidFill>
                <a:cs typeface="lato"/>
              </a:rPr>
              <a:t>Discussion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1990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년도 초에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DSP(Digital Signal Processor)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휴대전화에 등장했고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음성 코딩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압축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무선 신호 처리 등에 사용되었다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후에 비디오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이미지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음성 처리를 위한 통합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DSP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가 널리 사용되었다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최근에는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GPU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NPU(Neural Processing Unit),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전용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코어 등으로 보완되어 휴대전화에서도 머신 러닝을 사용할 수 있게 되었다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Hardware Acceleration</a:t>
            </a:r>
          </a:p>
        </p:txBody>
      </p:sp>
    </p:spTree>
    <p:extLst>
      <p:ext uri="{BB962C8B-B14F-4D97-AF65-F5344CB8AC3E}">
        <p14:creationId xmlns:p14="http://schemas.microsoft.com/office/powerpoint/2010/main" val="53352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en-US" altLang="ko-KR" dirty="0">
                <a:solidFill>
                  <a:srgbClr val="3B3B3B"/>
                </a:solidFill>
                <a:cs typeface="lato"/>
              </a:rPr>
              <a:t>Qualcomm(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이하 </a:t>
            </a:r>
            <a:r>
              <a:rPr lang="ko-KR" altLang="en-US" dirty="0" err="1">
                <a:solidFill>
                  <a:srgbClr val="3B3B3B"/>
                </a:solidFill>
                <a:cs typeface="lato"/>
              </a:rPr>
              <a:t>퀄컴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)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1985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년에 설립된 미국의 반도체 및 무선통신 회사이다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</a:t>
            </a:r>
          </a:p>
          <a:p>
            <a:pPr>
              <a:buFont typeface="Wingdings"/>
              <a:buChar char="§"/>
            </a:pPr>
            <a:r>
              <a:rPr lang="ko-KR" altLang="en-US" dirty="0" err="1">
                <a:solidFill>
                  <a:srgbClr val="3B3B3B"/>
                </a:solidFill>
                <a:cs typeface="lato"/>
              </a:rPr>
              <a:t>퀄컴의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 Snapdragon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SoC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는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CPU, GPU, DSP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포함하고 있고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,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이는 많은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AI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알고리즘을 수행하기에 적합하다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  <a:p>
            <a:pPr>
              <a:buFont typeface="Wingdings"/>
              <a:buChar char="§"/>
            </a:pPr>
            <a:r>
              <a:rPr lang="ko-KR" altLang="en-US" dirty="0">
                <a:solidFill>
                  <a:srgbClr val="3B3B3B"/>
                </a:solidFill>
                <a:cs typeface="lato"/>
              </a:rPr>
              <a:t>스마트폰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SoC 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시장의 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55%</a:t>
            </a:r>
            <a:r>
              <a:rPr lang="ko-KR" altLang="en-US" dirty="0">
                <a:solidFill>
                  <a:srgbClr val="3B3B3B"/>
                </a:solidFill>
                <a:cs typeface="lato"/>
              </a:rPr>
              <a:t>를 차지하고 있다</a:t>
            </a:r>
            <a:r>
              <a:rPr lang="en-US" altLang="ko-KR" dirty="0">
                <a:solidFill>
                  <a:srgbClr val="3B3B3B"/>
                </a:solidFill>
                <a:cs typeface="lato"/>
              </a:rPr>
              <a:t>.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30233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Qualcomm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2BAF72-BB51-4DDD-8F08-41E2C8A06A03}"/>
              </a:ext>
            </a:extLst>
          </p:cNvPr>
          <p:cNvGrpSpPr/>
          <p:nvPr/>
        </p:nvGrpSpPr>
        <p:grpSpPr>
          <a:xfrm>
            <a:off x="1549645" y="4033168"/>
            <a:ext cx="3724275" cy="1290464"/>
            <a:chOff x="8011384" y="4755864"/>
            <a:chExt cx="3724275" cy="1290464"/>
          </a:xfrm>
        </p:grpSpPr>
        <p:pic>
          <p:nvPicPr>
            <p:cNvPr id="1026" name="Picture 2" descr="퀄컴 로고">
              <a:extLst>
                <a:ext uri="{FF2B5EF4-FFF2-40B4-BE49-F238E27FC236}">
                  <a16:creationId xmlns:a16="http://schemas.microsoft.com/office/drawing/2014/main" id="{DF1A3295-A3A3-414A-878D-988335FF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384" y="4755864"/>
              <a:ext cx="3724275" cy="122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F2C063-C104-41BB-ADB5-F44455D6B7C1}"/>
                </a:ext>
              </a:extLst>
            </p:cNvPr>
            <p:cNvSpPr txBox="1"/>
            <p:nvPr/>
          </p:nvSpPr>
          <p:spPr>
            <a:xfrm>
              <a:off x="8011384" y="5815496"/>
              <a:ext cx="346772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https://www.qualcomm.com/company/about</a:t>
              </a:r>
              <a:endParaRPr lang="ko-KR" altLang="en-US" sz="900" dirty="0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0F75B1E-91B7-4357-9286-D1E6AA299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69" y="3215390"/>
            <a:ext cx="3204786" cy="30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4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2380</Words>
  <Application>Microsoft Office PowerPoint</Application>
  <PresentationFormat>와이드스크린</PresentationFormat>
  <Paragraphs>329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Arial</vt:lpstr>
      <vt:lpstr>lato</vt:lpstr>
      <vt:lpstr>Wingdings</vt:lpstr>
      <vt:lpstr>맑은 고딕</vt:lpstr>
      <vt:lpstr>Office 테마</vt:lpstr>
      <vt:lpstr>PowerPoint 프레젠테이션</vt:lpstr>
      <vt:lpstr>Contents</vt:lpstr>
      <vt:lpstr>Introduction</vt:lpstr>
      <vt:lpstr>SDK for Machine Learning</vt:lpstr>
      <vt:lpstr>Android NNAPI(Neural Network API)</vt:lpstr>
      <vt:lpstr>AI Benchmark</vt:lpstr>
      <vt:lpstr>Contents</vt:lpstr>
      <vt:lpstr>Hardware Acceleration</vt:lpstr>
      <vt:lpstr>Qualcomm </vt:lpstr>
      <vt:lpstr>SNPE(Snapdragon Neural Processing Engine)</vt:lpstr>
      <vt:lpstr>HiSilicon</vt:lpstr>
      <vt:lpstr>HiAI</vt:lpstr>
      <vt:lpstr>MediaTek</vt:lpstr>
      <vt:lpstr>NeuroPilot SDK</vt:lpstr>
      <vt:lpstr>Samsung</vt:lpstr>
      <vt:lpstr>Google Pixel</vt:lpstr>
      <vt:lpstr>Pixel Visual Core AI Chip</vt:lpstr>
      <vt:lpstr>Arm Cortex CPUs</vt:lpstr>
      <vt:lpstr>Arm NNSDK</vt:lpstr>
      <vt:lpstr>Android NNAPI</vt:lpstr>
      <vt:lpstr>Contents</vt:lpstr>
      <vt:lpstr>Deep Learning Mobile Framework</vt:lpstr>
      <vt:lpstr>TensorFlow Mobile</vt:lpstr>
      <vt:lpstr>TensorFlow Mobile</vt:lpstr>
      <vt:lpstr>TensorFlow Lite</vt:lpstr>
      <vt:lpstr>Caffe2</vt:lpstr>
      <vt:lpstr>Contents</vt:lpstr>
      <vt:lpstr>AI Benchmark</vt:lpstr>
      <vt:lpstr>Test1: Image Recognition</vt:lpstr>
      <vt:lpstr>Test2: Image Recognition</vt:lpstr>
      <vt:lpstr>Test3: Face Recognition</vt:lpstr>
      <vt:lpstr>Test4: Image Deblurring</vt:lpstr>
      <vt:lpstr>Test5: Image Super-Resolution</vt:lpstr>
      <vt:lpstr>Test6: Image Super-Resolution</vt:lpstr>
      <vt:lpstr>Test7: Image Semantic Segmentation</vt:lpstr>
      <vt:lpstr>Test8: Image Enhancement</vt:lpstr>
      <vt:lpstr>Test9: Memory Limitations</vt:lpstr>
      <vt:lpstr>Technical Description</vt:lpstr>
      <vt:lpstr>Test Example</vt:lpstr>
      <vt:lpstr>Contents</vt:lpstr>
      <vt:lpstr>Benchmark Result</vt:lpstr>
      <vt:lpstr>Benchmark Result</vt:lpstr>
      <vt:lpstr>Benchmark Result</vt:lpstr>
      <vt:lpstr>Benchmark Result</vt:lpstr>
      <vt:lpstr>Benchmark Result</vt:lpstr>
      <vt:lpstr>Benchmark Result</vt:lpstr>
      <vt:lpstr>Benchmark Result</vt:lpstr>
      <vt:lpstr>Contents</vt:lpstr>
      <vt:lpstr>Discussion</vt:lpstr>
      <vt:lpstr>Discussion</vt:lpstr>
      <vt:lpstr>AI Benchmark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4134</cp:revision>
  <dcterms:created xsi:type="dcterms:W3CDTF">2020-03-06T02:35:36Z</dcterms:created>
  <dcterms:modified xsi:type="dcterms:W3CDTF">2021-11-30T08:15:56Z</dcterms:modified>
</cp:coreProperties>
</file>